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푸드메이트 발표과정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반갑습니다.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6조 발표돼장을 맡은 문명기근입니다.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발표를 시작하겠습니다.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b9620564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b9620564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여기서 깜짝 퀴즈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빵과 오렌지주스는 궁합 일까? 상극일까?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채팅창에 정답을 적어주시기 바랍니다.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정답은 상극입니다!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오렌지주스가 빵의 소화를 방해합니다! 같이 먹으면 소화가 안돼서 빵은 우유랑 드시는게 좋습니다!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b9620564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9b9620564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이렇게 배가 아프거나 두통같은 질병이 있을때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질병을 검색하면 질병을 유발하는 궁합도 나옵니다.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b9620564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b9620564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하나의 검색창에 질병과 음식 둘다 나옵니다.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검색창에 복만쳐도 관련 키워드들이 나옵니다.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복통을 클릭하면 (클릭)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복통에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b9620564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b9620564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2번쨰 타겟은 취향에 맞는 음식점을 찾아주는 것입니다.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b9620564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9b9620564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음식 취향과 취향에 따른 2가지 추천 방식을 제공합니다.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기본 추천은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9만개의 음식점 리뷰데이터를 가지고 삼겹살이 들어가 있는 평점 4이상의 음식점을 추천해줍니다.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유저 기반 추천은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내 취향과 같은 유저가 높은 평점을 준 음식점을 추천해주는 유저기반 추천을 제공합니다.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ffc62e927_1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ffc62e927_1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3번째 타겟은 몸 관리를 하고 싶은 사람입니다.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탄단지 밸런스 관리기능을 제공합니다.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b9620564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b9620564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목표 몸무게를 설정한 사용자의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탄단지 밸런스를 맞춰주기 위해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나의 식단에서 오늘 먹은 식단을 추가할 수있습니다.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b9620564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b9620564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목표 칼로리를 기준으로 </a:t>
            </a:r>
            <a:r>
              <a:rPr lang="ko"/>
              <a:t>부족한 영양소를 알려줍니다.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b9620564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9b9620564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또한, </a:t>
            </a:r>
            <a:r>
              <a:rPr lang="ko">
                <a:solidFill>
                  <a:schemeClr val="dk1"/>
                </a:solidFill>
              </a:rPr>
              <a:t>부족한 영양소를 채울 수있는</a:t>
            </a:r>
            <a:r>
              <a:rPr lang="ko"/>
              <a:t> 최적의 음식도 추천을 해줍니다.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b9620564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b9620564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 Q&amp;A 시간 갖겠습니다.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ffc62e927_1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ffc62e927_1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목차는 팀원소개 , 기획 배경과 기능 소개 로 이루어져 있습니다.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e3eca6c7a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e3eca6c7a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팀원 및 담당역할을 소개하겠습니다.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초록색인 윤희문과 김지효는 Backend를 맡았고,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주황색인 저와 정세린은 데이터 처리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보라색인 팀장 양지용은 Frontend 를 맡았습니다.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ffc62e927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ffc62e927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제가 삼겹살에 냉면을 즐겨먹는데 먹을때마다 배가 아팠습니다.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찾아봤는데, 둘다 찬 성질이라 안 좋은 궁합입니다.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그래서 </a:t>
            </a:r>
            <a:r>
              <a:rPr lang="ko">
                <a:solidFill>
                  <a:srgbClr val="3A3838"/>
                </a:solidFill>
              </a:rPr>
              <a:t>음식이 뭐랑 먹으면 팀웍이 좋을지 궁합을 알려주는 서비스를 만들었습니다. </a:t>
            </a:r>
            <a:endParaRPr>
              <a:solidFill>
                <a:srgbClr val="3A38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00ae6c6c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00ae6c6c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UCC 영상보겠습니다.</a:t>
            </a:r>
            <a:endParaRPr>
              <a:solidFill>
                <a:srgbClr val="3A38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e3eca6c7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e3eca6c7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궁합 검색을 간편하게 할 수 있도록  프론트를 모바일로 선택하였습니다.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때문에 이에 적합한 프레임워크인 React Native를 사용하였고, Expo 를 이용해 배포하였습니다.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Backend는 추천 알고리즘들과 Spring을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 인프라는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docker 와 nginx 등을 사용하였습니다.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ffc62e927_1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ffc62e927_1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저희 타겟층은 크게 3분류였습니다. 하나씩 설명하겠습니다.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먼저 궁합 타겟입니다.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색다른 궁합 및 영양 궁합을 추천 해줍니다!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b9620564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b9620564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유태종 및 신재용 음식궁합을 기반으로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근거있는 음식 궁합을 추천해줍니다. 또한 크롤링을 통해 유명한 궁합들을 추가적으로 구하였습니다.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b9620564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b9620564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삼겹살을 치면 궁합들이 나오고 클릭시 상세설명을 통해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궁합이 잘맞는 이유를 알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상세설명도 보여줍니다.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궁합 어플인 만큼 궁합인 두 음식을 같이 파는 음식점도 추천해줍니다.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63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564325" y="920950"/>
            <a:ext cx="1431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96332"/>
                </a:solidFill>
              </a:rPr>
              <a:t>Contents</a:t>
            </a:r>
            <a:endParaRPr b="1" sz="1800">
              <a:solidFill>
                <a:srgbClr val="F96332"/>
              </a:solidFill>
            </a:endParaRPr>
          </a:p>
        </p:txBody>
      </p:sp>
      <p:cxnSp>
        <p:nvCxnSpPr>
          <p:cNvPr id="82" name="Google Shape;82;p13"/>
          <p:cNvCxnSpPr/>
          <p:nvPr/>
        </p:nvCxnSpPr>
        <p:spPr>
          <a:xfrm>
            <a:off x="549850" y="1267143"/>
            <a:ext cx="1393500" cy="0"/>
          </a:xfrm>
          <a:prstGeom prst="straightConnector1">
            <a:avLst/>
          </a:prstGeom>
          <a:noFill/>
          <a:ln cap="flat" cmpd="sng" w="9525">
            <a:solidFill>
              <a:srgbClr val="F96332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83" name="Google Shape;83;p13"/>
          <p:cNvGrpSpPr/>
          <p:nvPr/>
        </p:nvGrpSpPr>
        <p:grpSpPr>
          <a:xfrm flipH="1">
            <a:off x="8530923" y="0"/>
            <a:ext cx="434281" cy="921003"/>
            <a:chOff x="662152" y="-1"/>
            <a:chExt cx="1884900" cy="4242300"/>
          </a:xfrm>
        </p:grpSpPr>
        <p:sp>
          <p:nvSpPr>
            <p:cNvPr id="84" name="Google Shape;84;p13"/>
            <p:cNvSpPr/>
            <p:nvPr/>
          </p:nvSpPr>
          <p:spPr>
            <a:xfrm rot="5400000">
              <a:off x="-516548" y="1178699"/>
              <a:ext cx="4242300" cy="1884900"/>
            </a:xfrm>
            <a:prstGeom prst="homePlate">
              <a:avLst>
                <a:gd fmla="val 50000" name="adj"/>
              </a:avLst>
            </a:prstGeom>
            <a:solidFill>
              <a:srgbClr val="F9633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" name="Google Shape;85;p13"/>
            <p:cNvCxnSpPr/>
            <p:nvPr/>
          </p:nvCxnSpPr>
          <p:spPr>
            <a:xfrm>
              <a:off x="793708" y="3111827"/>
              <a:ext cx="1662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793708" y="710870"/>
              <a:ext cx="1662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311700" y="1668000"/>
            <a:ext cx="8520600" cy="29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6447300" y="-1"/>
            <a:ext cx="1752300" cy="4521600"/>
            <a:chOff x="806850" y="-1"/>
            <a:chExt cx="1752300" cy="4521600"/>
          </a:xfrm>
        </p:grpSpPr>
        <p:sp>
          <p:nvSpPr>
            <p:cNvPr id="16" name="Google Shape;16;p3"/>
            <p:cNvSpPr/>
            <p:nvPr/>
          </p:nvSpPr>
          <p:spPr>
            <a:xfrm rot="5400000">
              <a:off x="-577800" y="1384649"/>
              <a:ext cx="4521600" cy="1752300"/>
            </a:xfrm>
            <a:prstGeom prst="homePlate">
              <a:avLst>
                <a:gd fmla="val 50000" name="adj"/>
              </a:avLst>
            </a:prstGeom>
            <a:solidFill>
              <a:srgbClr val="F96332"/>
            </a:solidFill>
            <a:ln>
              <a:noFill/>
            </a:ln>
            <a:effectLst>
              <a:outerShdw rotWithShape="0" algn="tl" dir="2700000" dist="38100">
                <a:srgbClr val="291A02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" name="Google Shape;17;p3"/>
            <p:cNvCxnSpPr/>
            <p:nvPr/>
          </p:nvCxnSpPr>
          <p:spPr>
            <a:xfrm>
              <a:off x="912142" y="2794649"/>
              <a:ext cx="1545000" cy="0"/>
            </a:xfrm>
            <a:prstGeom prst="straightConnector1">
              <a:avLst/>
            </a:prstGeom>
            <a:solidFill>
              <a:srgbClr val="F8B03A"/>
            </a:solidFill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3"/>
            <p:cNvCxnSpPr/>
            <p:nvPr/>
          </p:nvCxnSpPr>
          <p:spPr>
            <a:xfrm>
              <a:off x="912142" y="691829"/>
              <a:ext cx="1545000" cy="0"/>
            </a:xfrm>
            <a:prstGeom prst="straightConnector1">
              <a:avLst/>
            </a:prstGeom>
            <a:solidFill>
              <a:srgbClr val="F8B03A"/>
            </a:solidFill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/>
            </a:blip>
            <a:srcRect b="-2881" l="-3187" r="14155" t="85300"/>
            <a:stretch/>
          </p:blipFill>
          <p:spPr>
            <a:xfrm>
              <a:off x="998164" y="1835994"/>
              <a:ext cx="448679" cy="1001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5483" y="868200"/>
            <a:ext cx="941300" cy="920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>
            <a:off x="6550942" y="691829"/>
            <a:ext cx="1545000" cy="0"/>
          </a:xfrm>
          <a:prstGeom prst="straightConnector1">
            <a:avLst/>
          </a:prstGeom>
          <a:solidFill>
            <a:srgbClr val="F8B03A"/>
          </a:solidFill>
          <a:ln cap="flat" cmpd="sng" w="9525">
            <a:solidFill>
              <a:srgbClr val="FFFFF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>
            <p:ph type="title"/>
          </p:nvPr>
        </p:nvSpPr>
        <p:spPr>
          <a:xfrm>
            <a:off x="6530458" y="1820858"/>
            <a:ext cx="1464300" cy="16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6445650" y="-1"/>
            <a:ext cx="1752300" cy="4521600"/>
            <a:chOff x="806850" y="-1"/>
            <a:chExt cx="1752300" cy="4521600"/>
          </a:xfrm>
        </p:grpSpPr>
        <p:sp>
          <p:nvSpPr>
            <p:cNvPr id="27" name="Google Shape;27;p4"/>
            <p:cNvSpPr/>
            <p:nvPr/>
          </p:nvSpPr>
          <p:spPr>
            <a:xfrm rot="5400000">
              <a:off x="-577800" y="1384649"/>
              <a:ext cx="4521600" cy="1752300"/>
            </a:xfrm>
            <a:prstGeom prst="homePlate">
              <a:avLst>
                <a:gd fmla="val 50000" name="adj"/>
              </a:avLst>
            </a:prstGeom>
            <a:solidFill>
              <a:srgbClr val="F96332"/>
            </a:solidFill>
            <a:ln>
              <a:noFill/>
            </a:ln>
            <a:effectLst>
              <a:outerShdw rotWithShape="0" algn="tl" dir="2700000" dist="38100">
                <a:srgbClr val="291A02">
                  <a:alpha val="40000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" name="Google Shape;28;p4"/>
            <p:cNvCxnSpPr/>
            <p:nvPr/>
          </p:nvCxnSpPr>
          <p:spPr>
            <a:xfrm>
              <a:off x="912142" y="2794649"/>
              <a:ext cx="1545000" cy="0"/>
            </a:xfrm>
            <a:prstGeom prst="straightConnector1">
              <a:avLst/>
            </a:prstGeom>
            <a:solidFill>
              <a:srgbClr val="F8B03A"/>
            </a:solidFill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4"/>
            <p:cNvCxnSpPr/>
            <p:nvPr/>
          </p:nvCxnSpPr>
          <p:spPr>
            <a:xfrm>
              <a:off x="912142" y="691829"/>
              <a:ext cx="1545000" cy="0"/>
            </a:xfrm>
            <a:prstGeom prst="straightConnector1">
              <a:avLst/>
            </a:prstGeom>
            <a:solidFill>
              <a:srgbClr val="F8B03A"/>
            </a:solidFill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pic>
          <p:nvPicPr>
            <p:cNvPr id="30" name="Google Shape;30;p4"/>
            <p:cNvPicPr preferRelativeResize="0"/>
            <p:nvPr/>
          </p:nvPicPr>
          <p:blipFill rotWithShape="1">
            <a:blip r:embed="rId2">
              <a:alphaModFix/>
            </a:blip>
            <a:srcRect b="-2881" l="-3187" r="14155" t="85300"/>
            <a:stretch/>
          </p:blipFill>
          <p:spPr>
            <a:xfrm>
              <a:off x="998164" y="1835994"/>
              <a:ext cx="448679" cy="1001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5483" y="868200"/>
            <a:ext cx="941300" cy="9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r>
              <a:rPr lang="ko"/>
              <a:t>1</a:t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241044"/>
            <a:ext cx="78600" cy="592800"/>
          </a:xfrm>
          <a:prstGeom prst="rect">
            <a:avLst/>
          </a:prstGeom>
          <a:solidFill>
            <a:srgbClr val="F963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5"/>
          <p:cNvGrpSpPr/>
          <p:nvPr/>
        </p:nvGrpSpPr>
        <p:grpSpPr>
          <a:xfrm flipH="1">
            <a:off x="8530923" y="0"/>
            <a:ext cx="434281" cy="921003"/>
            <a:chOff x="662152" y="-1"/>
            <a:chExt cx="1884900" cy="4242300"/>
          </a:xfrm>
        </p:grpSpPr>
        <p:sp>
          <p:nvSpPr>
            <p:cNvPr id="39" name="Google Shape;39;p5"/>
            <p:cNvSpPr/>
            <p:nvPr/>
          </p:nvSpPr>
          <p:spPr>
            <a:xfrm rot="5400000">
              <a:off x="-516548" y="1178699"/>
              <a:ext cx="4242300" cy="1884900"/>
            </a:xfrm>
            <a:prstGeom prst="homePlate">
              <a:avLst>
                <a:gd fmla="val 50000" name="adj"/>
              </a:avLst>
            </a:prstGeom>
            <a:solidFill>
              <a:srgbClr val="F9633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" name="Google Shape;40;p5"/>
            <p:cNvCxnSpPr/>
            <p:nvPr/>
          </p:nvCxnSpPr>
          <p:spPr>
            <a:xfrm>
              <a:off x="793708" y="3111827"/>
              <a:ext cx="1662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793708" y="710870"/>
              <a:ext cx="1662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56108" y="220550"/>
            <a:ext cx="40255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963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</a:t>
            </a: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4787100" y="8002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0200" lvl="1" marL="91440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530650" y="921000"/>
            <a:ext cx="1431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FFFFFF"/>
                </a:solidFill>
              </a:rPr>
              <a:t>Contents</a:t>
            </a:r>
            <a:endParaRPr b="1"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" name="Google Shape;65;p10"/>
          <p:cNvCxnSpPr/>
          <p:nvPr/>
        </p:nvCxnSpPr>
        <p:spPr>
          <a:xfrm>
            <a:off x="549850" y="1267143"/>
            <a:ext cx="13935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miter lim="800000"/>
            <a:headEnd len="sm" w="sm" type="none"/>
            <a:tailEnd len="sm" w="sm" type="none"/>
          </a:ln>
        </p:spPr>
      </p:cxnSp>
      <p:grpSp>
        <p:nvGrpSpPr>
          <p:cNvPr id="66" name="Google Shape;66;p10"/>
          <p:cNvGrpSpPr/>
          <p:nvPr/>
        </p:nvGrpSpPr>
        <p:grpSpPr>
          <a:xfrm flipH="1">
            <a:off x="8530923" y="0"/>
            <a:ext cx="434281" cy="921003"/>
            <a:chOff x="662152" y="-1"/>
            <a:chExt cx="1884900" cy="4242300"/>
          </a:xfrm>
        </p:grpSpPr>
        <p:sp>
          <p:nvSpPr>
            <p:cNvPr id="67" name="Google Shape;67;p10"/>
            <p:cNvSpPr/>
            <p:nvPr/>
          </p:nvSpPr>
          <p:spPr>
            <a:xfrm rot="5400000">
              <a:off x="-516548" y="1178699"/>
              <a:ext cx="4242300" cy="1884900"/>
            </a:xfrm>
            <a:prstGeom prst="homePlate">
              <a:avLst>
                <a:gd fmla="val 50000" name="adj"/>
              </a:avLst>
            </a:prstGeom>
            <a:solidFill>
              <a:srgbClr val="F9633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8" name="Google Shape;68;p10"/>
            <p:cNvCxnSpPr/>
            <p:nvPr/>
          </p:nvCxnSpPr>
          <p:spPr>
            <a:xfrm>
              <a:off x="793708" y="3111827"/>
              <a:ext cx="1662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10"/>
            <p:cNvCxnSpPr/>
            <p:nvPr/>
          </p:nvCxnSpPr>
          <p:spPr>
            <a:xfrm>
              <a:off x="793708" y="710870"/>
              <a:ext cx="16620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70" name="Google Shape;7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56108" y="220550"/>
            <a:ext cx="40255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36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33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311708" y="1277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" sz="41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푸드메이트</a:t>
            </a:r>
            <a:endParaRPr b="1" i="1" sz="41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311700" y="3596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hotsix 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양지용, 정세린, 김지효, 윤희문, 문명기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725" y="610000"/>
            <a:ext cx="2820600" cy="189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궁합 </a:t>
            </a:r>
            <a:r>
              <a:rPr lang="ko"/>
              <a:t>Quiz !</a:t>
            </a:r>
            <a:endParaRPr/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3490850" y="1082025"/>
            <a:ext cx="46635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>
                <a:solidFill>
                  <a:srgbClr val="93C47D"/>
                </a:solidFill>
              </a:rPr>
              <a:t>궁합</a:t>
            </a:r>
            <a:r>
              <a:rPr lang="ko"/>
              <a:t>일까?</a:t>
            </a:r>
            <a:r>
              <a:rPr lang="ko"/>
              <a:t> </a:t>
            </a:r>
            <a:r>
              <a:rPr lang="ko" sz="3800">
                <a:solidFill>
                  <a:srgbClr val="E06666"/>
                </a:solidFill>
              </a:rPr>
              <a:t>상극</a:t>
            </a:r>
            <a:r>
              <a:rPr lang="ko">
                <a:solidFill>
                  <a:srgbClr val="000000"/>
                </a:solidFill>
              </a:rPr>
              <a:t>일까?</a:t>
            </a:r>
            <a:r>
              <a:rPr lang="ko"/>
              <a:t> </a:t>
            </a:r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222875" y="1234425"/>
            <a:ext cx="35061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</a:rPr>
              <a:t>빵 과 오렌지 주스는</a:t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5003950" y="2856550"/>
            <a:ext cx="508200" cy="7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800"/>
              <a:t>= </a:t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2150" y="2332188"/>
            <a:ext cx="3394899" cy="187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/>
          <p:nvPr/>
        </p:nvSpPr>
        <p:spPr>
          <a:xfrm>
            <a:off x="2960150" y="3197513"/>
            <a:ext cx="454500" cy="480000"/>
          </a:xfrm>
          <a:prstGeom prst="mathPlus">
            <a:avLst>
              <a:gd fmla="val 23520" name="adj1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6880675" y="2948325"/>
            <a:ext cx="3975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800">
                <a:solidFill>
                  <a:schemeClr val="dk1"/>
                </a:solidFill>
              </a:rPr>
              <a:t>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699" y="2651850"/>
            <a:ext cx="2671557" cy="18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213" y="2038941"/>
            <a:ext cx="1094175" cy="279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1-2. 상극 - 질병 유발 궁합!</a:t>
            </a:r>
            <a:endParaRPr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931" y="887726"/>
            <a:ext cx="7140219" cy="394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타겟층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1-2. 상극 - 질병 유발 궁합!</a:t>
            </a:r>
            <a:endParaRPr/>
          </a:p>
        </p:txBody>
      </p:sp>
      <p:sp>
        <p:nvSpPr>
          <p:cNvPr id="208" name="Google Shape;208;p25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서비스 소개</a:t>
            </a:r>
            <a:endParaRPr sz="1100"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051" y="414725"/>
            <a:ext cx="2686275" cy="477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>
            <a:off x="4276200" y="2571750"/>
            <a:ext cx="591600" cy="27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8725" y="1016150"/>
            <a:ext cx="2258381" cy="40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2. 취향에 맞는 음식점을 찾아줘!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타겟층</a:t>
            </a:r>
            <a:endParaRPr sz="1100"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625" y="823800"/>
            <a:ext cx="2381300" cy="42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4403" y="2837169"/>
            <a:ext cx="1222750" cy="1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/>
          <p:nvPr/>
        </p:nvSpPr>
        <p:spPr>
          <a:xfrm>
            <a:off x="1478750" y="1457325"/>
            <a:ext cx="2829000" cy="9894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분위기 좋고 맛있는 음식점 있나?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취향 종류: 음식부터 취향까지!</a:t>
            </a:r>
            <a:endParaRPr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954825" y="1671775"/>
            <a:ext cx="226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0000"/>
                </a:solidFill>
              </a:rPr>
              <a:t>4271</a:t>
            </a:r>
            <a:r>
              <a:rPr lang="ko"/>
              <a:t>가지 </a:t>
            </a:r>
            <a:r>
              <a:rPr lang="ko"/>
              <a:t>음식 취향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5777813" y="1646125"/>
            <a:ext cx="14517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</a:rPr>
              <a:t>25</a:t>
            </a:r>
            <a:r>
              <a:rPr lang="ko"/>
              <a:t>가지 취향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35714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7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서비스 소개</a:t>
            </a:r>
            <a:endParaRPr sz="1100"/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25" y="2292893"/>
            <a:ext cx="3236300" cy="247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438" y="2270125"/>
            <a:ext cx="3068425" cy="25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5542163" y="1047775"/>
            <a:ext cx="19230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0000"/>
                </a:solidFill>
              </a:rPr>
              <a:t>유저기반 추천</a:t>
            </a:r>
            <a:endParaRPr/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1362225" y="1047775"/>
            <a:ext cx="14517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0000"/>
                </a:solidFill>
              </a:rPr>
              <a:t>기본 추천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. </a:t>
            </a:r>
            <a:r>
              <a:rPr lang="ko"/>
              <a:t>탄단지 밸런스 맞췄어?</a:t>
            </a:r>
            <a:endParaRPr sz="4200"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938" y="823804"/>
            <a:ext cx="7158125" cy="417742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2966513" y="4754225"/>
            <a:ext cx="29145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100"/>
              <a:t>타겟층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식단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912" y="909500"/>
            <a:ext cx="3930672" cy="4014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서비스 소개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부족한 영양소는?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850" y="1090825"/>
            <a:ext cx="3749075" cy="377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0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서비스 소개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탄단지 밸런스 맞췄어?</a:t>
            </a:r>
            <a:endParaRPr sz="4200"/>
          </a:p>
        </p:txBody>
      </p:sp>
      <p:sp>
        <p:nvSpPr>
          <p:cNvPr id="261" name="Google Shape;26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188" y="1303850"/>
            <a:ext cx="6125114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700" y="1985325"/>
            <a:ext cx="24193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서비스 소개</a:t>
            </a:r>
            <a:endParaRPr sz="1100"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311688" y="1303838"/>
            <a:ext cx="19230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FF0000"/>
                </a:solidFill>
              </a:rPr>
              <a:t>아이템</a:t>
            </a:r>
            <a:r>
              <a:rPr lang="ko">
                <a:solidFill>
                  <a:srgbClr val="FF0000"/>
                </a:solidFill>
              </a:rPr>
              <a:t>기반 추천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Q&amp;A</a:t>
            </a:r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25" y="543775"/>
            <a:ext cx="6876296" cy="45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1567600" y="1581150"/>
            <a:ext cx="6960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6AA8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윤희문</a:t>
            </a:r>
            <a:endParaRPr b="1" sz="1300">
              <a:solidFill>
                <a:srgbClr val="6AA8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32"/>
          <p:cNvSpPr txBox="1"/>
          <p:nvPr>
            <p:ph idx="1" type="body"/>
          </p:nvPr>
        </p:nvSpPr>
        <p:spPr>
          <a:xfrm>
            <a:off x="3144925" y="1581150"/>
            <a:ext cx="6960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6AA8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김지효</a:t>
            </a:r>
            <a:endParaRPr b="1" sz="1300">
              <a:solidFill>
                <a:srgbClr val="6AA8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32"/>
          <p:cNvSpPr txBox="1"/>
          <p:nvPr>
            <p:ph idx="1" type="body"/>
          </p:nvPr>
        </p:nvSpPr>
        <p:spPr>
          <a:xfrm>
            <a:off x="4252713" y="1419225"/>
            <a:ext cx="11907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F8B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문명기(근)</a:t>
            </a:r>
            <a:endParaRPr b="1" sz="1300">
              <a:solidFill>
                <a:srgbClr val="F8B03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5305200" y="1791025"/>
            <a:ext cx="6960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F8B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정세린</a:t>
            </a:r>
            <a:endParaRPr b="1" sz="1300">
              <a:solidFill>
                <a:srgbClr val="F8B03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32"/>
          <p:cNvSpPr txBox="1"/>
          <p:nvPr>
            <p:ph idx="1" type="body"/>
          </p:nvPr>
        </p:nvSpPr>
        <p:spPr>
          <a:xfrm>
            <a:off x="6083825" y="1581150"/>
            <a:ext cx="6960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양지용</a:t>
            </a:r>
            <a:endParaRPr b="1" sz="1300">
              <a:solidFill>
                <a:srgbClr val="99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2" type="body"/>
          </p:nvPr>
        </p:nvSpPr>
        <p:spPr>
          <a:xfrm>
            <a:off x="4754975" y="9419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/>
              <a:t>01 프로젝트 개요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/>
              <a:t>02 UCC &amp; 시연영상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/>
              <a:t>03 서비스 소개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/>
              <a:t>05 Q&amp;A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ko"/>
              <a:t>팀원 및 담당 역할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6465000" y="4466600"/>
            <a:ext cx="13899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00FF"/>
                </a:solidFill>
              </a:rPr>
              <a:t>Front_end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1602625" y="4427625"/>
            <a:ext cx="13899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6AA84F"/>
                </a:solidFill>
              </a:rPr>
              <a:t>Back</a:t>
            </a:r>
            <a:r>
              <a:rPr lang="ko">
                <a:solidFill>
                  <a:srgbClr val="6AA84F"/>
                </a:solidFill>
              </a:rPr>
              <a:t>_end</a:t>
            </a:r>
            <a:r>
              <a:rPr lang="ko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4361000" y="4483775"/>
            <a:ext cx="17736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</a:rPr>
              <a:t>Data Processor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12" y="-542025"/>
            <a:ext cx="7453530" cy="500862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1262800" y="2266950"/>
            <a:ext cx="6960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6AA8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윤희문</a:t>
            </a:r>
            <a:endParaRPr b="1" sz="1300">
              <a:solidFill>
                <a:srgbClr val="6AA8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068725" y="2190750"/>
            <a:ext cx="6960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6AA8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김지효</a:t>
            </a:r>
            <a:endParaRPr b="1" sz="1300">
              <a:solidFill>
                <a:srgbClr val="6AA8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244600" y="2190750"/>
            <a:ext cx="11907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F8B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문명기(근)</a:t>
            </a:r>
            <a:endParaRPr b="1" sz="1300">
              <a:solidFill>
                <a:srgbClr val="F8B03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5794500" y="2235825"/>
            <a:ext cx="6960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F8B03A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정세린</a:t>
            </a:r>
            <a:endParaRPr b="1" sz="1300">
              <a:solidFill>
                <a:srgbClr val="F8B03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6513650" y="2266950"/>
            <a:ext cx="6960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ko" sz="1300">
                <a:solidFill>
                  <a:srgbClr val="99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양지용</a:t>
            </a:r>
            <a:endParaRPr b="1" sz="1300">
              <a:solidFill>
                <a:srgbClr val="99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https://lh6.googleusercontent.com/yoJAhjGGNUkEapZuNQV5AkAnJFxu1ASmn3pTzQzE_zP8Vu_MRuUPlFIsPm0Sp8l7i42cx7ArTdfRfPK5vh4PgcMQHu2RvMBJhYb7bm4OrEo0Z0y-aOn5uAeSffv8rL4mmbjdT1l8MaM" id="114" name="Google Shape;1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6583979" y="1171263"/>
            <a:ext cx="363750" cy="3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프로젝트 개요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기획배경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94" y="1396500"/>
            <a:ext cx="8008207" cy="3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프로젝트 개요</a:t>
            </a:r>
            <a:endParaRPr sz="1100"/>
          </a:p>
        </p:txBody>
      </p:sp>
      <p:sp>
        <p:nvSpPr>
          <p:cNvPr id="123" name="Google Shape;123;p17"/>
          <p:cNvSpPr txBox="1"/>
          <p:nvPr/>
        </p:nvSpPr>
        <p:spPr>
          <a:xfrm>
            <a:off x="569475" y="823800"/>
            <a:ext cx="306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삼겹살 + 냉면 =</a:t>
            </a:r>
            <a:r>
              <a:rPr lang="ko" sz="2400">
                <a:solidFill>
                  <a:srgbClr val="FF0000"/>
                </a:solidFill>
              </a:rPr>
              <a:t> 상극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UCC &amp; 시연영상</a:t>
            </a:r>
            <a:endParaRPr/>
          </a:p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63025" y="6500"/>
            <a:ext cx="12393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UCC &amp; 시연영상</a:t>
            </a:r>
            <a:endParaRPr sz="1100"/>
          </a:p>
        </p:txBody>
      </p:sp>
      <p:sp>
        <p:nvSpPr>
          <p:cNvPr id="130" name="Google Shape;130;p18"/>
          <p:cNvSpPr txBox="1"/>
          <p:nvPr/>
        </p:nvSpPr>
        <p:spPr>
          <a:xfrm>
            <a:off x="3619025" y="2285400"/>
            <a:ext cx="306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시연영상!!!</a:t>
            </a:r>
            <a:endParaRPr sz="2400">
              <a:solidFill>
                <a:srgbClr val="FF0000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713" y="906150"/>
            <a:ext cx="7160575" cy="373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 rot="5400000">
            <a:off x="4068300" y="2164500"/>
            <a:ext cx="1007400" cy="814500"/>
          </a:xfrm>
          <a:prstGeom prst="triangle">
            <a:avLst>
              <a:gd fmla="val 50000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3779700" y="1914300"/>
            <a:ext cx="1320600" cy="1314900"/>
          </a:xfrm>
          <a:prstGeom prst="ellipse">
            <a:avLst/>
          </a:prstGeom>
          <a:noFill/>
          <a:ln cap="flat" cmpd="sng" w="762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기술 스택</a:t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>
            <a:off x="291313" y="1476825"/>
            <a:ext cx="2610600" cy="302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963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/>
          <p:nvPr/>
        </p:nvSpPr>
        <p:spPr>
          <a:xfrm>
            <a:off x="3260813" y="1476825"/>
            <a:ext cx="2610600" cy="302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963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/>
          <p:nvPr/>
        </p:nvSpPr>
        <p:spPr>
          <a:xfrm>
            <a:off x="6242088" y="1476825"/>
            <a:ext cx="2610600" cy="3024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F963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892213" y="1257125"/>
            <a:ext cx="1408800" cy="43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Front-end</a:t>
            </a:r>
            <a:endParaRPr sz="1800"/>
          </a:p>
        </p:txBody>
      </p:sp>
      <p:sp>
        <p:nvSpPr>
          <p:cNvPr id="143" name="Google Shape;143;p19"/>
          <p:cNvSpPr txBox="1"/>
          <p:nvPr/>
        </p:nvSpPr>
        <p:spPr>
          <a:xfrm>
            <a:off x="3867600" y="1257125"/>
            <a:ext cx="1408800" cy="43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Back</a:t>
            </a:r>
            <a:r>
              <a:rPr lang="ko" sz="1800"/>
              <a:t>-end</a:t>
            </a:r>
            <a:endParaRPr sz="1800"/>
          </a:p>
        </p:txBody>
      </p:sp>
      <p:sp>
        <p:nvSpPr>
          <p:cNvPr id="144" name="Google Shape;144;p19"/>
          <p:cNvSpPr txBox="1"/>
          <p:nvPr/>
        </p:nvSpPr>
        <p:spPr>
          <a:xfrm>
            <a:off x="7140287" y="1257125"/>
            <a:ext cx="814200" cy="43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/>
              <a:t>Infra</a:t>
            </a:r>
            <a:endParaRPr sz="1800"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38" y="2229873"/>
            <a:ext cx="2137150" cy="5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63" y="3165924"/>
            <a:ext cx="1810099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763" y="1907363"/>
            <a:ext cx="18097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7000" y="3140225"/>
            <a:ext cx="199072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9963" y="2722125"/>
            <a:ext cx="9144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99688" y="1907363"/>
            <a:ext cx="895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56113" y="3063088"/>
            <a:ext cx="13144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95050" y="3423475"/>
            <a:ext cx="449708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서비스 소개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1</a:t>
            </a:r>
            <a:r>
              <a:rPr lang="ko"/>
              <a:t>. 궁합 음식 추천!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348400" y="1032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0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타겟층</a:t>
            </a:r>
            <a:endParaRPr sz="1100"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00" y="854200"/>
            <a:ext cx="7409499" cy="40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00" y="1139075"/>
            <a:ext cx="2048500" cy="30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550" y="1596250"/>
            <a:ext cx="1702875" cy="21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5499" y="1596248"/>
            <a:ext cx="1579250" cy="21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>
            <p:ph type="title"/>
          </p:nvPr>
        </p:nvSpPr>
        <p:spPr>
          <a:xfrm>
            <a:off x="203900" y="263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유태종/ 신재용 음식궁합 책 참고 </a:t>
            </a:r>
            <a:endParaRPr/>
          </a:p>
        </p:txBody>
      </p:sp>
      <p:sp>
        <p:nvSpPr>
          <p:cNvPr id="170" name="Google Shape;170;p21"/>
          <p:cNvSpPr txBox="1"/>
          <p:nvPr>
            <p:ph type="title"/>
          </p:nvPr>
        </p:nvSpPr>
        <p:spPr>
          <a:xfrm>
            <a:off x="6935150" y="2499375"/>
            <a:ext cx="371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+"/>
            </a:pPr>
            <a:r>
              <a:rPr lang="ko"/>
              <a:t>추가 검색 </a:t>
            </a:r>
            <a:endParaRPr/>
          </a:p>
        </p:txBody>
      </p:sp>
      <p:sp>
        <p:nvSpPr>
          <p:cNvPr id="171" name="Google Shape;171;p21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서비스 소개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179700" y="251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궁합 음식 추천!</a:t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25" y="879400"/>
            <a:ext cx="2186925" cy="41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2"/>
          <p:cNvSpPr/>
          <p:nvPr/>
        </p:nvSpPr>
        <p:spPr>
          <a:xfrm>
            <a:off x="2609425" y="2588025"/>
            <a:ext cx="591600" cy="27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type="title"/>
          </p:nvPr>
        </p:nvSpPr>
        <p:spPr>
          <a:xfrm>
            <a:off x="63025" y="6500"/>
            <a:ext cx="1085700" cy="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타겟층</a:t>
            </a:r>
            <a:endParaRPr sz="1100"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725" y="931274"/>
            <a:ext cx="2186924" cy="388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2750" y="931250"/>
            <a:ext cx="2258381" cy="40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/>
          <p:nvPr/>
        </p:nvSpPr>
        <p:spPr>
          <a:xfrm>
            <a:off x="5839900" y="2588025"/>
            <a:ext cx="591600" cy="27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